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Barlow Semi Condensed" panose="00000506000000000000"/>
      <p:regular r:id="rId37"/>
      <p:bold r:id="rId38"/>
      <p:italic r:id="rId39"/>
      <p:boldItalic r:id="rId40"/>
    </p:embeddedFont>
    <p:embeddedFont>
      <p:font typeface="Barlow Semi Condensed Medium" panose="00000606000000000000"/>
      <p:regular r:id="rId41"/>
      <p:bold r:id="rId42"/>
      <p:italic r:id="rId43"/>
      <p:boldItalic r:id="rId44"/>
    </p:embeddedFont>
    <p:embeddedFont>
      <p:font typeface="Fjalla One" panose="02000506040000020004" pitchFamily="2" charset="0"/>
      <p:regular r:id="rId45"/>
    </p:embeddedFont>
    <p:embeddedFont>
      <p:font typeface="Roboto Condensed Light" panose="02000000000000000000" pitchFamily="2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45"/>
  </p:normalViewPr>
  <p:slideViewPr>
    <p:cSldViewPr snapToGrid="0">
      <p:cViewPr varScale="1">
        <p:scale>
          <a:sx n="152" d="100"/>
          <a:sy n="15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3a3c7368ac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3a3c7368ac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8728718f4e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8728718f4e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3acef61cc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3acef61cc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3acef61cc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3acef61cc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3acef61cc7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3acef61cc7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3a3c7368ac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3a3c7368ac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804e9800b4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804e9800b4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3acfb63487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3acfb63487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3acfb63487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3acfb63487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3acfb63487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3acfb63487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3acfb6348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3acfb6348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3acfb63487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3acfb63487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3acfb63487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3acfb63487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g3acfb6348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3" name="Google Shape;2553;g3acfb6348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3acfb63487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3acfb63487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3acfb63487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3acfb63487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3acfb63487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3acfb63487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3acfb63487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7" name="Google Shape;2577;g3acfb63487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3acfb63487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3acfb63487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3acfb63487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3acfb63487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3acfb63487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3acfb63487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3acfb63487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3acfb63487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3a3e35d4d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3a3e35d4d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3a3e35d4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3a3e35d4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3a3c7368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3a3c7368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3a3c7368a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3a3c7368a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3a3c7368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3a3c7368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HTAX0dfJq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www.youtube.com/watch?v=AiIgdJka-M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6" name="Google Shape;1686;p33"/>
          <p:cNvGrpSpPr/>
          <p:nvPr/>
        </p:nvGrpSpPr>
        <p:grpSpPr>
          <a:xfrm>
            <a:off x="102535" y="959819"/>
            <a:ext cx="5343540" cy="4183680"/>
            <a:chOff x="469775" y="238125"/>
            <a:chExt cx="6679425" cy="5229600"/>
          </a:xfrm>
        </p:grpSpPr>
        <p:sp>
          <p:nvSpPr>
            <p:cNvPr id="1687" name="Google Shape;1687;p33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3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3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3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0" name="Google Shape;1880;p33"/>
          <p:cNvSpPr txBox="1">
            <a:spLocks noGrp="1"/>
          </p:cNvSpPr>
          <p:nvPr>
            <p:ph type="ctrTitle"/>
          </p:nvPr>
        </p:nvSpPr>
        <p:spPr>
          <a:xfrm>
            <a:off x="4894150" y="1789950"/>
            <a:ext cx="41148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Movie Database Project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881" name="Google Shape;1881;p33"/>
          <p:cNvSpPr txBox="1">
            <a:spLocks noGrp="1"/>
          </p:cNvSpPr>
          <p:nvPr>
            <p:ph type="subTitle" idx="1"/>
          </p:nvPr>
        </p:nvSpPr>
        <p:spPr>
          <a:xfrm>
            <a:off x="5446075" y="3794724"/>
            <a:ext cx="32643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By: Leonardo and Armaan</a:t>
            </a: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2"/>
          <p:cNvSpPr txBox="1">
            <a:spLocks noGrp="1"/>
          </p:cNvSpPr>
          <p:nvPr>
            <p:ph type="title"/>
          </p:nvPr>
        </p:nvSpPr>
        <p:spPr>
          <a:xfrm>
            <a:off x="1568850" y="824725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Schema</a:t>
            </a:r>
            <a:endParaRPr/>
          </a:p>
        </p:txBody>
      </p:sp>
      <p:sp>
        <p:nvSpPr>
          <p:cNvPr id="2196" name="Google Shape;2196;p42"/>
          <p:cNvSpPr txBox="1">
            <a:spLocks noGrp="1"/>
          </p:cNvSpPr>
          <p:nvPr>
            <p:ph type="title"/>
          </p:nvPr>
        </p:nvSpPr>
        <p:spPr>
          <a:xfrm>
            <a:off x="964550" y="1645425"/>
            <a:ext cx="7363800" cy="29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MovieName, LaunchDate, Runtime, </a:t>
            </a:r>
            <a:r>
              <a:rPr lang="en" sz="1800" u="sng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GenreID</a:t>
            </a:r>
            <a:r>
              <a:rPr lang="en" sz="1800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800" u="sng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StudioID</a:t>
            </a:r>
            <a:r>
              <a:rPr lang="en" sz="1800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800" u="sng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DirectorID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Synopsis)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Studio(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StudioID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StudioName, FoundationYear)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Director(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DirectorID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DirectorName, Birthdate, Country)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Genre(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GenreID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GenreName)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Actor(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ActorID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ActorName, Birthdate, Country)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MovieActor(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ActorID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RoleName)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Rating(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RatingID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RatingValue, </a:t>
            </a:r>
            <a:r>
              <a:rPr lang="en" sz="1800" u="sng">
                <a:solidFill>
                  <a:srgbClr val="98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RatingDate)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UserAccount (</a:t>
            </a:r>
            <a:r>
              <a:rPr lang="en" sz="1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UserID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Username, Email, Birthdate)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3"/>
          <p:cNvSpPr txBox="1">
            <a:spLocks noGrp="1"/>
          </p:cNvSpPr>
          <p:nvPr>
            <p:ph type="title"/>
          </p:nvPr>
        </p:nvSpPr>
        <p:spPr>
          <a:xfrm>
            <a:off x="2971800" y="2557711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DDL and DML</a:t>
            </a:r>
            <a:endParaRPr sz="4700"/>
          </a:p>
        </p:txBody>
      </p:sp>
      <p:sp>
        <p:nvSpPr>
          <p:cNvPr id="2202" name="Google Shape;2202;p43"/>
          <p:cNvSpPr txBox="1">
            <a:spLocks noGrp="1"/>
          </p:cNvSpPr>
          <p:nvPr>
            <p:ph type="title" idx="2"/>
          </p:nvPr>
        </p:nvSpPr>
        <p:spPr>
          <a:xfrm>
            <a:off x="2971800" y="1444313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44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Cases of DDL Implementation</a:t>
            </a:r>
            <a:endParaRPr/>
          </a:p>
        </p:txBody>
      </p:sp>
      <p:pic>
        <p:nvPicPr>
          <p:cNvPr id="2208" name="Google Shape;2208;p44" title="Movie DD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" y="1124600"/>
            <a:ext cx="9144003" cy="40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5"/>
          <p:cNvSpPr txBox="1">
            <a:spLocks noGrp="1"/>
          </p:cNvSpPr>
          <p:nvPr>
            <p:ph type="title"/>
          </p:nvPr>
        </p:nvSpPr>
        <p:spPr>
          <a:xfrm>
            <a:off x="2370300" y="324925"/>
            <a:ext cx="44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DML Example Case for UPDATE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4" name="Google Shape;2214;p45" title="UPDATE runtime for incep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7860"/>
            <a:ext cx="9144000" cy="255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45" title="UPDATE UserAccount emai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9775"/>
            <a:ext cx="9144000" cy="21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46"/>
          <p:cNvSpPr txBox="1">
            <a:spLocks noGrp="1"/>
          </p:cNvSpPr>
          <p:nvPr>
            <p:ph type="title"/>
          </p:nvPr>
        </p:nvSpPr>
        <p:spPr>
          <a:xfrm>
            <a:off x="2478150" y="351700"/>
            <a:ext cx="418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DML Example Case for INSERT</a:t>
            </a:r>
            <a:endParaRPr/>
          </a:p>
        </p:txBody>
      </p:sp>
      <p:pic>
        <p:nvPicPr>
          <p:cNvPr id="2221" name="Google Shape;2221;p46" title="INSERT INTO Mov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93075"/>
            <a:ext cx="9220649" cy="18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46" title="INSERT INTO Direct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2650"/>
            <a:ext cx="9220649" cy="18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47"/>
          <p:cNvSpPr txBox="1">
            <a:spLocks noGrp="1"/>
          </p:cNvSpPr>
          <p:nvPr>
            <p:ph type="title"/>
          </p:nvPr>
        </p:nvSpPr>
        <p:spPr>
          <a:xfrm>
            <a:off x="2464800" y="338325"/>
            <a:ext cx="42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DML Example Case for DELETE</a:t>
            </a:r>
            <a:endParaRPr/>
          </a:p>
        </p:txBody>
      </p:sp>
      <p:pic>
        <p:nvPicPr>
          <p:cNvPr id="2228" name="Google Shape;2228;p47" title="DELETE Rating based on rating I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0035"/>
            <a:ext cx="9144000" cy="2553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48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DML Example Case for SELECT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4" name="Google Shape;2234;p48" title="SELECT all actors from a specific movi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2550"/>
            <a:ext cx="9144003" cy="35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49"/>
          <p:cNvSpPr txBox="1">
            <a:spLocks noGrp="1"/>
          </p:cNvSpPr>
          <p:nvPr>
            <p:ph type="title"/>
          </p:nvPr>
        </p:nvSpPr>
        <p:spPr>
          <a:xfrm>
            <a:off x="2971800" y="271008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User Interface</a:t>
            </a:r>
            <a:endParaRPr sz="4700"/>
          </a:p>
        </p:txBody>
      </p:sp>
      <p:sp>
        <p:nvSpPr>
          <p:cNvPr id="2240" name="Google Shape;2240;p49"/>
          <p:cNvSpPr txBox="1">
            <a:spLocks noGrp="1"/>
          </p:cNvSpPr>
          <p:nvPr>
            <p:ph type="title" idx="2"/>
          </p:nvPr>
        </p:nvSpPr>
        <p:spPr>
          <a:xfrm>
            <a:off x="3088200" y="1273555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50"/>
          <p:cNvSpPr txBox="1">
            <a:spLocks noGrp="1"/>
          </p:cNvSpPr>
          <p:nvPr>
            <p:ph type="body" idx="2"/>
          </p:nvPr>
        </p:nvSpPr>
        <p:spPr>
          <a:xfrm>
            <a:off x="1177200" y="1049800"/>
            <a:ext cx="6766200" cy="3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Vicode Media. (2020, February 26). </a:t>
            </a:r>
            <a:r>
              <a:rPr lang="en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create foreign key in phpMyAdmin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[Video]. YouTube.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https://www.youtube.com/watch?v=7HTAX0dfJqg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Ismail, El Sayed. (2025). </a:t>
            </a:r>
            <a:r>
              <a:rPr lang="en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2 – Database Design using ERD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[PowerPoint slides]. BrightSpace.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Ismail, El Sayed. (2025). </a:t>
            </a:r>
            <a:r>
              <a:rPr lang="en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– ERD &amp; Relational Model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[PowerPoint slides]. BrightSpace.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Ismail, El Sayed. (2025). </a:t>
            </a:r>
            <a:r>
              <a:rPr lang="en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– Relational Model &amp; SQL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[PowerPoint slides]. BrightSpace.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Ismail, El Sayed. (2025). </a:t>
            </a:r>
            <a:r>
              <a:rPr lang="en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5 – Referential Integrity Constraints Part 2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[PowerPoint slides]. BrightSpace.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SQL Guy. (2023b, July 31). </a:t>
            </a:r>
            <a:r>
              <a:rPr lang="en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Count Function SQL Tutorial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[Video]. YouTube.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https://www.youtube.com/watch?v=AiIgdJka-Mg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246" name="Google Shape;2246;p50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51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  <p:grpSp>
        <p:nvGrpSpPr>
          <p:cNvPr id="2252" name="Google Shape;2252;p51"/>
          <p:cNvGrpSpPr/>
          <p:nvPr/>
        </p:nvGrpSpPr>
        <p:grpSpPr>
          <a:xfrm>
            <a:off x="2585275" y="1778184"/>
            <a:ext cx="3977991" cy="3223266"/>
            <a:chOff x="556125" y="238075"/>
            <a:chExt cx="6466175" cy="5235125"/>
          </a:xfrm>
        </p:grpSpPr>
        <p:sp>
          <p:nvSpPr>
            <p:cNvPr id="2253" name="Google Shape;2253;p51"/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1"/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1"/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1"/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1"/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1"/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1"/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1"/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1"/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1"/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1"/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1"/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1"/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1"/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1"/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1"/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1"/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1"/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1"/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1"/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1"/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1"/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1"/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1"/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1"/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1"/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1"/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1"/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1"/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1"/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1"/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1"/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1"/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1"/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1"/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1"/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1"/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1"/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1"/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1"/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1"/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1"/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1"/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1"/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1"/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1"/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1"/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1"/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1"/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1"/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1"/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1"/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1"/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1"/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1"/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1"/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1"/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1"/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1"/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1"/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1"/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1"/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1"/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1"/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1"/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1"/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1"/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1"/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1"/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1"/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1"/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1"/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1"/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1"/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1"/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1"/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1"/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1"/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1"/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1"/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1"/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1"/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1"/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1"/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1"/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1"/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1"/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1"/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1"/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1"/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1"/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1"/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1"/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1"/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1"/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1"/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1"/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1"/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1"/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1"/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1"/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1"/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1"/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1"/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1"/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1"/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1"/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1"/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1"/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1"/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1"/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1"/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1"/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1"/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1"/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1"/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1"/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1"/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1"/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1"/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1"/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1"/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1"/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1"/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1"/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1"/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1"/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1"/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1"/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1"/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1"/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1"/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1"/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1"/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1"/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1"/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1"/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1"/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1"/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1"/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1"/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1"/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1"/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1"/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1"/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1"/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1"/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1"/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1"/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1"/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1"/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1"/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1"/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1"/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1"/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1"/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1"/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1"/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1"/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1"/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1"/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1"/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1"/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1"/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1"/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1"/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1"/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1"/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1"/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1"/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1"/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1"/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1"/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1"/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1"/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1"/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1"/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6350" tIns="186350" rIns="186350" bIns="1863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6" name="Google Shape;1886;p34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87" name="Google Shape;1887;p34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4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4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4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4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4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4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4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4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4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4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4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4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4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4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4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4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4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4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4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4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4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4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4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4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4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4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4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4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4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4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4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4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4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4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4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4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4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6" name="Google Shape;2096;p34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097" name="Google Shape;2097;p34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098" name="Google Shape;2098;p34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4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0" name="Google Shape;2100;p34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01" name="Google Shape;2101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2" name="Google Shape;2102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3" name="Google Shape;2103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04" name="Google Shape;2104;p34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05" name="Google Shape;2105;p34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06" name="Google Shape;2106;p34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4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8" name="Google Shape;2108;p34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09" name="Google Shape;2109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0" name="Google Shape;2110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1" name="Google Shape;2111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2" name="Google Shape;2112;p34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13" name="Google Shape;2113;p34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14" name="Google Shape;2114;p34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4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6" name="Google Shape;2116;p34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17" name="Google Shape;2117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8" name="Google Shape;2118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9" name="Google Shape;2119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0" name="Google Shape;2120;p34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21" name="Google Shape;2121;p34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22" name="Google Shape;2122;p34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4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4" name="Google Shape;2124;p34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25" name="Google Shape;2125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6" name="Google Shape;2126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7" name="Google Shape;2127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28" name="Google Shape;2128;p34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29" name="Google Shape;2129;p34"/>
          <p:cNvSpPr txBox="1">
            <a:spLocks noGrp="1"/>
          </p:cNvSpPr>
          <p:nvPr>
            <p:ph type="subTitle" idx="1"/>
          </p:nvPr>
        </p:nvSpPr>
        <p:spPr>
          <a:xfrm>
            <a:off x="1664208" y="638793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30" name="Google Shape;2130;p34"/>
          <p:cNvSpPr txBox="1">
            <a:spLocks noGrp="1"/>
          </p:cNvSpPr>
          <p:nvPr>
            <p:ph type="subTitle" idx="3"/>
          </p:nvPr>
        </p:nvSpPr>
        <p:spPr>
          <a:xfrm>
            <a:off x="1664208" y="160691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 and Relational Schema</a:t>
            </a:r>
            <a:endParaRPr/>
          </a:p>
        </p:txBody>
      </p:sp>
      <p:sp>
        <p:nvSpPr>
          <p:cNvPr id="2131" name="Google Shape;2131;p34"/>
          <p:cNvSpPr txBox="1">
            <a:spLocks noGrp="1"/>
          </p:cNvSpPr>
          <p:nvPr>
            <p:ph type="subTitle" idx="5"/>
          </p:nvPr>
        </p:nvSpPr>
        <p:spPr>
          <a:xfrm>
            <a:off x="1664208" y="2843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DDL and DML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34"/>
          <p:cNvSpPr txBox="1">
            <a:spLocks noGrp="1"/>
          </p:cNvSpPr>
          <p:nvPr>
            <p:ph type="subTitle" idx="7"/>
          </p:nvPr>
        </p:nvSpPr>
        <p:spPr>
          <a:xfrm>
            <a:off x="1664208" y="3937069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2133" name="Google Shape;2133;p34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4" name="Google Shape;2134;p34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5" name="Google Shape;2135;p34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6" name="Google Shape;2136;p34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5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DDL Queries</a:t>
            </a:r>
            <a:endParaRPr/>
          </a:p>
        </p:txBody>
      </p:sp>
      <p:pic>
        <p:nvPicPr>
          <p:cNvPr id="2517" name="Google Shape;2517;p52" title="UserAccount DD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0724"/>
            <a:ext cx="9144003" cy="352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5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DDL Queries</a:t>
            </a:r>
            <a:endParaRPr/>
          </a:p>
        </p:txBody>
      </p:sp>
      <p:pic>
        <p:nvPicPr>
          <p:cNvPr id="2523" name="Google Shape;2523;p53" title="Studio DD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9487"/>
            <a:ext cx="9143997" cy="328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Google Shape;2524;p53" title="MovieActor DD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013" y="1066715"/>
            <a:ext cx="5241277" cy="196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4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DDL Queries</a:t>
            </a:r>
            <a:endParaRPr/>
          </a:p>
        </p:txBody>
      </p:sp>
      <p:pic>
        <p:nvPicPr>
          <p:cNvPr id="2530" name="Google Shape;2530;p54" title="Rating DD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" y="3011328"/>
            <a:ext cx="9144003" cy="391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54" title="Genre DD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150" y="1066728"/>
            <a:ext cx="4986993" cy="17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55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DDL Queries</a:t>
            </a:r>
            <a:endParaRPr/>
          </a:p>
        </p:txBody>
      </p:sp>
      <p:pic>
        <p:nvPicPr>
          <p:cNvPr id="2537" name="Google Shape;2537;p55" title="Director DD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9775"/>
            <a:ext cx="9105577" cy="32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55" title="Actor DD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713" y="1066728"/>
            <a:ext cx="6173870" cy="220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56"/>
          <p:cNvSpPr txBox="1">
            <a:spLocks noGrp="1"/>
          </p:cNvSpPr>
          <p:nvPr>
            <p:ph type="title"/>
          </p:nvPr>
        </p:nvSpPr>
        <p:spPr>
          <a:xfrm>
            <a:off x="2116500" y="338325"/>
            <a:ext cx="4911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(DELETE)</a:t>
            </a:r>
            <a:endParaRPr/>
          </a:p>
        </p:txBody>
      </p:sp>
      <p:pic>
        <p:nvPicPr>
          <p:cNvPr id="2544" name="Google Shape;2544;p56" title="DELETE Actor by ActorNa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4950"/>
            <a:ext cx="9144000" cy="29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7"/>
          <p:cNvSpPr txBox="1">
            <a:spLocks noGrp="1"/>
          </p:cNvSpPr>
          <p:nvPr>
            <p:ph type="title"/>
          </p:nvPr>
        </p:nvSpPr>
        <p:spPr>
          <a:xfrm>
            <a:off x="2108852" y="323025"/>
            <a:ext cx="4926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(DELETE)</a:t>
            </a:r>
            <a:endParaRPr/>
          </a:p>
        </p:txBody>
      </p:sp>
      <p:pic>
        <p:nvPicPr>
          <p:cNvPr id="2550" name="Google Shape;2550;p57" title="DELETE HORROR GEN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4325"/>
            <a:ext cx="9144000" cy="29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58"/>
          <p:cNvSpPr txBox="1">
            <a:spLocks noGrp="1"/>
          </p:cNvSpPr>
          <p:nvPr>
            <p:ph type="title"/>
          </p:nvPr>
        </p:nvSpPr>
        <p:spPr>
          <a:xfrm>
            <a:off x="2231402" y="338325"/>
            <a:ext cx="4681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(UPDATE)</a:t>
            </a:r>
            <a:endParaRPr/>
          </a:p>
        </p:txBody>
      </p:sp>
      <p:pic>
        <p:nvPicPr>
          <p:cNvPr id="2556" name="Google Shape;2556;p58" title="UPDATE Director birthda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0035"/>
            <a:ext cx="9144000" cy="2553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59"/>
          <p:cNvSpPr txBox="1">
            <a:spLocks noGrp="1"/>
          </p:cNvSpPr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(SELECT)</a:t>
            </a:r>
            <a:endParaRPr/>
          </a:p>
        </p:txBody>
      </p:sp>
      <p:pic>
        <p:nvPicPr>
          <p:cNvPr id="2562" name="Google Shape;2562;p59" title="SELECT all movies with director and gen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925" y="1219125"/>
            <a:ext cx="5754144" cy="39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60"/>
          <p:cNvSpPr txBox="1">
            <a:spLocks noGrp="1"/>
          </p:cNvSpPr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(SELECT)</a:t>
            </a:r>
            <a:endParaRPr/>
          </a:p>
        </p:txBody>
      </p:sp>
      <p:pic>
        <p:nvPicPr>
          <p:cNvPr id="2568" name="Google Shape;2568;p60" title="SELECT top rated mov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925" y="1219125"/>
            <a:ext cx="5754144" cy="39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61"/>
          <p:cNvSpPr txBox="1">
            <a:spLocks noGrp="1"/>
          </p:cNvSpPr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(SELECT)</a:t>
            </a:r>
            <a:endParaRPr/>
          </a:p>
        </p:txBody>
      </p:sp>
      <p:pic>
        <p:nvPicPr>
          <p:cNvPr id="2574" name="Google Shape;2574;p61" title="SELECT all Movies released after 2000 with a certain stud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00" y="1112675"/>
            <a:ext cx="6238996" cy="39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35"/>
          <p:cNvSpPr txBox="1">
            <a:spLocks noGrp="1"/>
          </p:cNvSpPr>
          <p:nvPr>
            <p:ph type="title"/>
          </p:nvPr>
        </p:nvSpPr>
        <p:spPr>
          <a:xfrm>
            <a:off x="2971800" y="2557711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Introduction</a:t>
            </a:r>
            <a:endParaRPr sz="4700"/>
          </a:p>
        </p:txBody>
      </p:sp>
      <p:sp>
        <p:nvSpPr>
          <p:cNvPr id="2142" name="Google Shape;2142;p35"/>
          <p:cNvSpPr txBox="1">
            <a:spLocks noGrp="1"/>
          </p:cNvSpPr>
          <p:nvPr>
            <p:ph type="title" idx="2"/>
          </p:nvPr>
        </p:nvSpPr>
        <p:spPr>
          <a:xfrm>
            <a:off x="2971800" y="1444313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62"/>
          <p:cNvSpPr txBox="1">
            <a:spLocks noGrp="1"/>
          </p:cNvSpPr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(SELECT)</a:t>
            </a:r>
            <a:endParaRPr/>
          </a:p>
        </p:txBody>
      </p:sp>
      <p:pic>
        <p:nvPicPr>
          <p:cNvPr id="2580" name="Google Shape;2580;p62" title="SELECT movie by gen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088" y="1066725"/>
            <a:ext cx="5661820" cy="39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63"/>
          <p:cNvSpPr txBox="1">
            <a:spLocks noGrp="1"/>
          </p:cNvSpPr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(INSERT)</a:t>
            </a:r>
            <a:endParaRPr/>
          </a:p>
        </p:txBody>
      </p:sp>
      <p:pic>
        <p:nvPicPr>
          <p:cNvPr id="2586" name="Google Shape;2586;p63" title="INSERT INTO GEN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3870"/>
            <a:ext cx="9144003" cy="283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64"/>
          <p:cNvSpPr txBox="1">
            <a:spLocks noGrp="1"/>
          </p:cNvSpPr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(INSERT)</a:t>
            </a:r>
            <a:endParaRPr/>
          </a:p>
        </p:txBody>
      </p:sp>
      <p:pic>
        <p:nvPicPr>
          <p:cNvPr id="2592" name="Google Shape;2592;p64" title="INSERT INTO STUD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5" y="3323673"/>
            <a:ext cx="9068175" cy="181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3" name="Google Shape;2593;p64" title="INSERT INTO Act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25" y="1623657"/>
            <a:ext cx="9144003" cy="183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65"/>
          <p:cNvSpPr txBox="1">
            <a:spLocks noGrp="1"/>
          </p:cNvSpPr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(INSERT)</a:t>
            </a:r>
            <a:endParaRPr/>
          </a:p>
        </p:txBody>
      </p:sp>
      <p:pic>
        <p:nvPicPr>
          <p:cNvPr id="2599" name="Google Shape;2599;p65" title="INSERT INTO Movieact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9770"/>
            <a:ext cx="9144001" cy="262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65" title="INSERT INTO UserAccou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100" y="1066725"/>
            <a:ext cx="7271796" cy="2030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66"/>
          <p:cNvSpPr txBox="1">
            <a:spLocks noGrp="1"/>
          </p:cNvSpPr>
          <p:nvPr>
            <p:ph type="title"/>
          </p:nvPr>
        </p:nvSpPr>
        <p:spPr>
          <a:xfrm>
            <a:off x="2147102" y="338325"/>
            <a:ext cx="484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DML Queries (INSERT)</a:t>
            </a:r>
            <a:endParaRPr/>
          </a:p>
        </p:txBody>
      </p:sp>
      <p:pic>
        <p:nvPicPr>
          <p:cNvPr id="2606" name="Google Shape;2606;p66" title="INSERT INTO Ra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7575"/>
            <a:ext cx="8839199" cy="2468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36"/>
          <p:cNvSpPr txBox="1">
            <a:spLocks noGrp="1"/>
          </p:cNvSpPr>
          <p:nvPr>
            <p:ph type="title"/>
          </p:nvPr>
        </p:nvSpPr>
        <p:spPr>
          <a:xfrm>
            <a:off x="2167200" y="1120726"/>
            <a:ext cx="4809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Movie Database Project about?</a:t>
            </a:r>
            <a:endParaRPr/>
          </a:p>
        </p:txBody>
      </p:sp>
      <p:sp>
        <p:nvSpPr>
          <p:cNvPr id="2148" name="Google Shape;2148;p36"/>
          <p:cNvSpPr txBox="1">
            <a:spLocks noGrp="1"/>
          </p:cNvSpPr>
          <p:nvPr>
            <p:ph type="title"/>
          </p:nvPr>
        </p:nvSpPr>
        <p:spPr>
          <a:xfrm>
            <a:off x="2167200" y="2259874"/>
            <a:ext cx="4809600" cy="2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It is a database designed to efficiently store, manage, and retrieve detailed information about movies, directors, studios, genres, actors, and user ratings.</a:t>
            </a:r>
            <a:endParaRPr sz="2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7"/>
          <p:cNvSpPr txBox="1">
            <a:spLocks noGrp="1"/>
          </p:cNvSpPr>
          <p:nvPr>
            <p:ph type="title"/>
          </p:nvPr>
        </p:nvSpPr>
        <p:spPr>
          <a:xfrm>
            <a:off x="909050" y="2002200"/>
            <a:ext cx="18564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 and Roles</a:t>
            </a:r>
            <a:endParaRPr/>
          </a:p>
        </p:txBody>
      </p:sp>
      <p:sp>
        <p:nvSpPr>
          <p:cNvPr id="2154" name="Google Shape;2154;p37"/>
          <p:cNvSpPr txBox="1">
            <a:spLocks noGrp="1"/>
          </p:cNvSpPr>
          <p:nvPr>
            <p:ph type="title"/>
          </p:nvPr>
        </p:nvSpPr>
        <p:spPr>
          <a:xfrm>
            <a:off x="2765400" y="311706"/>
            <a:ext cx="4963800" cy="4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Stores movie information such as title, release date, runtime, synopsis, and links to director, studio, and genre.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Director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Stores information about directors, including name and birthdate.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Studio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Contains studio names and foundation years.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Genre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Lists all possible movie genres.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Actor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Stores actor names and birthdates.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MovieActor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Associative table representing the many-to-many relationship between movies and actors; includes role names.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UserAccount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Stores registered users who can rate movies.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Rating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– Stores user ratings for movies and rating dates.</a:t>
            </a:r>
            <a:endParaRPr sz="18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38"/>
          <p:cNvSpPr txBox="1">
            <a:spLocks noGrp="1"/>
          </p:cNvSpPr>
          <p:nvPr>
            <p:ph type="title"/>
          </p:nvPr>
        </p:nvSpPr>
        <p:spPr>
          <a:xfrm>
            <a:off x="909050" y="2002200"/>
            <a:ext cx="18564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Uses</a:t>
            </a:r>
            <a:endParaRPr/>
          </a:p>
        </p:txBody>
      </p:sp>
      <p:sp>
        <p:nvSpPr>
          <p:cNvPr id="2160" name="Google Shape;2160;p38"/>
          <p:cNvSpPr txBox="1">
            <a:spLocks noGrp="1"/>
          </p:cNvSpPr>
          <p:nvPr>
            <p:ph type="title"/>
          </p:nvPr>
        </p:nvSpPr>
        <p:spPr>
          <a:xfrm>
            <a:off x="2716075" y="794701"/>
            <a:ext cx="4963800" cy="3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Applications and Dashboards 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– Display movies with director/studio names, average ratings, and actor lists.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 Recommendation Systems 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– Use ratings and genre information to suggest movies to users.</a:t>
            </a:r>
            <a:endParaRPr sz="18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Analytics and Reporting 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– Generate insights like top-rated movies, most active actors, or genre trends.</a:t>
            </a:r>
            <a:endParaRPr sz="18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Administrative Management 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– Help studios or film festivals manage movie metadata, personnel, and user feedback efficiently.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9"/>
          <p:cNvSpPr txBox="1">
            <a:spLocks noGrp="1"/>
          </p:cNvSpPr>
          <p:nvPr>
            <p:ph type="title"/>
          </p:nvPr>
        </p:nvSpPr>
        <p:spPr>
          <a:xfrm>
            <a:off x="2971800" y="2557711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ER Diagram</a:t>
            </a:r>
            <a:endParaRPr sz="4700"/>
          </a:p>
        </p:txBody>
      </p:sp>
      <p:sp>
        <p:nvSpPr>
          <p:cNvPr id="2166" name="Google Shape;2166;p39"/>
          <p:cNvSpPr txBox="1">
            <a:spLocks noGrp="1"/>
          </p:cNvSpPr>
          <p:nvPr>
            <p:ph type="title" idx="2"/>
          </p:nvPr>
        </p:nvSpPr>
        <p:spPr>
          <a:xfrm>
            <a:off x="2971800" y="1444313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1" name="Google Shape;2171;p40"/>
          <p:cNvGrpSpPr/>
          <p:nvPr/>
        </p:nvGrpSpPr>
        <p:grpSpPr>
          <a:xfrm>
            <a:off x="1819024" y="3893816"/>
            <a:ext cx="175013" cy="27000"/>
            <a:chOff x="5662375" y="212375"/>
            <a:chExt cx="175013" cy="27000"/>
          </a:xfrm>
        </p:grpSpPr>
        <p:sp>
          <p:nvSpPr>
            <p:cNvPr id="2172" name="Google Shape;217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75" name="Google Shape;2175;p40"/>
          <p:cNvGrpSpPr/>
          <p:nvPr/>
        </p:nvGrpSpPr>
        <p:grpSpPr>
          <a:xfrm>
            <a:off x="4484494" y="3893828"/>
            <a:ext cx="175013" cy="27000"/>
            <a:chOff x="5662375" y="212375"/>
            <a:chExt cx="175013" cy="27000"/>
          </a:xfrm>
        </p:grpSpPr>
        <p:sp>
          <p:nvSpPr>
            <p:cNvPr id="2176" name="Google Shape;2176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79" name="Google Shape;2179;p40"/>
          <p:cNvGrpSpPr/>
          <p:nvPr/>
        </p:nvGrpSpPr>
        <p:grpSpPr>
          <a:xfrm>
            <a:off x="7149964" y="3893816"/>
            <a:ext cx="175013" cy="27000"/>
            <a:chOff x="5662375" y="212375"/>
            <a:chExt cx="175013" cy="27000"/>
          </a:xfrm>
        </p:grpSpPr>
        <p:sp>
          <p:nvSpPr>
            <p:cNvPr id="2180" name="Google Shape;2180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83" name="Google Shape;2183;p40"/>
          <p:cNvSpPr txBox="1">
            <a:spLocks noGrp="1"/>
          </p:cNvSpPr>
          <p:nvPr>
            <p:ph type="title"/>
          </p:nvPr>
        </p:nvSpPr>
        <p:spPr>
          <a:xfrm>
            <a:off x="485625" y="1111400"/>
            <a:ext cx="1798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pic>
        <p:nvPicPr>
          <p:cNvPr id="2184" name="Google Shape;2184;p40" title="Untitled Diagram.draw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64" y="149325"/>
            <a:ext cx="6470675" cy="48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1"/>
          <p:cNvSpPr txBox="1">
            <a:spLocks noGrp="1"/>
          </p:cNvSpPr>
          <p:nvPr>
            <p:ph type="title"/>
          </p:nvPr>
        </p:nvSpPr>
        <p:spPr>
          <a:xfrm>
            <a:off x="2971800" y="2742761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Relational Schema</a:t>
            </a:r>
            <a:endParaRPr sz="4700"/>
          </a:p>
        </p:txBody>
      </p:sp>
      <p:sp>
        <p:nvSpPr>
          <p:cNvPr id="2190" name="Google Shape;2190;p41"/>
          <p:cNvSpPr txBox="1">
            <a:spLocks noGrp="1"/>
          </p:cNvSpPr>
          <p:nvPr>
            <p:ph type="title" idx="2"/>
          </p:nvPr>
        </p:nvSpPr>
        <p:spPr>
          <a:xfrm>
            <a:off x="2971800" y="129193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</Words>
  <Application>Microsoft Macintosh PowerPoint</Application>
  <PresentationFormat>On-screen Show (16:9)</PresentationFormat>
  <Paragraphs>87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Barlow Semi Condensed Medium</vt:lpstr>
      <vt:lpstr>Roboto Condensed Light</vt:lpstr>
      <vt:lpstr>Fjalla One</vt:lpstr>
      <vt:lpstr>Arial</vt:lpstr>
      <vt:lpstr>Barlow Semi Condensed</vt:lpstr>
      <vt:lpstr>Times New Roman</vt:lpstr>
      <vt:lpstr>Technology Consulting by Slidesgo</vt:lpstr>
      <vt:lpstr>Movie Database Project</vt:lpstr>
      <vt:lpstr>Table of Contents</vt:lpstr>
      <vt:lpstr>Introduction</vt:lpstr>
      <vt:lpstr>What is the Movie Database Project about?</vt:lpstr>
      <vt:lpstr>Entities and Roles</vt:lpstr>
      <vt:lpstr>Practical Uses</vt:lpstr>
      <vt:lpstr>ER Diagram</vt:lpstr>
      <vt:lpstr>ER Diagram</vt:lpstr>
      <vt:lpstr>Relational Schema</vt:lpstr>
      <vt:lpstr>Relational Schema</vt:lpstr>
      <vt:lpstr>DDL and DML</vt:lpstr>
      <vt:lpstr>Example Cases of DDL Implementation</vt:lpstr>
      <vt:lpstr>DML Example Case for UPDATE    </vt:lpstr>
      <vt:lpstr>DML Example Case for INSERT</vt:lpstr>
      <vt:lpstr>DML Example Case for DELETE</vt:lpstr>
      <vt:lpstr>DML Example Case for SELECT </vt:lpstr>
      <vt:lpstr>User Interface</vt:lpstr>
      <vt:lpstr>References</vt:lpstr>
      <vt:lpstr>Thank You!</vt:lpstr>
      <vt:lpstr>Additional DDL Queries</vt:lpstr>
      <vt:lpstr>Additional DDL Queries</vt:lpstr>
      <vt:lpstr>Additional DDL Queries</vt:lpstr>
      <vt:lpstr>Additional DDL Queries</vt:lpstr>
      <vt:lpstr>Additional DML Queries (DELETE)</vt:lpstr>
      <vt:lpstr>Additional DML Queries (DELETE)</vt:lpstr>
      <vt:lpstr>Additional DML Queries (UPDATE)</vt:lpstr>
      <vt:lpstr>Additional DML Queries (SELECT)</vt:lpstr>
      <vt:lpstr>Additional DML Queries (SELECT)</vt:lpstr>
      <vt:lpstr>Additional DML Queries (SELECT)</vt:lpstr>
      <vt:lpstr>Additional DML Queries (SELECT)</vt:lpstr>
      <vt:lpstr>Additional DML Queries (INSERT)</vt:lpstr>
      <vt:lpstr>Additional DML Queries (INSERT)</vt:lpstr>
      <vt:lpstr>Additional DML Queries (INSERT)</vt:lpstr>
      <vt:lpstr>Additional DML Queries (INSERT)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Armaan.Chima</cp:lastModifiedBy>
  <cp:revision>1</cp:revision>
  <dcterms:modified xsi:type="dcterms:W3CDTF">2026-01-17T19:48:47Z</dcterms:modified>
</cp:coreProperties>
</file>